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399" r:id="rId2"/>
    <p:sldId id="386" r:id="rId3"/>
    <p:sldId id="407" r:id="rId4"/>
    <p:sldId id="408" r:id="rId5"/>
    <p:sldId id="401" r:id="rId6"/>
    <p:sldId id="402" r:id="rId7"/>
    <p:sldId id="403" r:id="rId8"/>
    <p:sldId id="405" r:id="rId9"/>
    <p:sldId id="404" r:id="rId10"/>
    <p:sldId id="406" r:id="rId11"/>
    <p:sldId id="409" r:id="rId12"/>
    <p:sldId id="410" r:id="rId13"/>
    <p:sldId id="387" r:id="rId14"/>
    <p:sldId id="411" r:id="rId15"/>
    <p:sldId id="412" r:id="rId16"/>
    <p:sldId id="264" r:id="rId17"/>
    <p:sldId id="413" r:id="rId18"/>
    <p:sldId id="414" r:id="rId19"/>
    <p:sldId id="416" r:id="rId20"/>
    <p:sldId id="415" r:id="rId21"/>
    <p:sldId id="417" r:id="rId22"/>
    <p:sldId id="420" r:id="rId23"/>
    <p:sldId id="421" r:id="rId24"/>
    <p:sldId id="258" r:id="rId25"/>
    <p:sldId id="422" r:id="rId26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0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/>
    <p:restoredTop sz="94643"/>
  </p:normalViewPr>
  <p:slideViewPr>
    <p:cSldViewPr snapToGrid="0" snapToObjects="1">
      <p:cViewPr varScale="1">
        <p:scale>
          <a:sx n="180" d="100"/>
          <a:sy n="180" d="100"/>
        </p:scale>
        <p:origin x="1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3BED1-365C-F742-9E8E-EE019AD6A492}" type="datetimeFigureOut">
              <a:rPr lang="en-US" smtClean="0"/>
              <a:t>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A6200-E266-0D4B-84DB-44B91AFF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5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5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5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3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9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8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7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0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5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8110E-619A-714A-B6EC-E51B7BB7EEFC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C6FD-5DA9-CA4D-80E4-17C451CDE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ardian.co.uk/environment/2010/jul/08/muir-russell-climategate-climate-scienc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www.federalregister.gov/documents/2013/12/26/2013-30465/uniform-administrative-requirements-cost-principles-and-audit-requirements-for-federal-awards#sectno-citation-%E2%80%89200.3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79EF9E-7DC1-CA47-A871-EF46ED149A89}"/>
              </a:ext>
            </a:extLst>
          </p:cNvPr>
          <p:cNvSpPr/>
          <p:nvPr/>
        </p:nvSpPr>
        <p:spPr>
          <a:xfrm>
            <a:off x="432487" y="446283"/>
            <a:ext cx="878565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>
              <a:solidFill>
                <a:schemeClr val="accent6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   INTRODUCTIONS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1. Name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2. In what city were you born?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3. What you consider your “hometown”?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4. Program and Degree?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5. Thesis topic…in emojis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6. Hobbies or what you do to relax.   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</a:t>
            </a:r>
          </a:p>
          <a:p>
            <a:pPr lvl="1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DISCUSS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1. Motivation for taking the class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2. Concerns about this class (in particular) and this semester (in general)? 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3. Big Question on the next slide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	 4. Record all this on the slides to report back to the group</a:t>
            </a:r>
          </a:p>
        </p:txBody>
      </p:sp>
    </p:spTree>
    <p:extLst>
      <p:ext uri="{BB962C8B-B14F-4D97-AF65-F5344CB8AC3E}">
        <p14:creationId xmlns:p14="http://schemas.microsoft.com/office/powerpoint/2010/main" val="14973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CE33FA-A29D-3E41-A306-47B90FDA70AE}"/>
              </a:ext>
            </a:extLst>
          </p:cNvPr>
          <p:cNvSpPr/>
          <p:nvPr/>
        </p:nvSpPr>
        <p:spPr>
          <a:xfrm>
            <a:off x="671489" y="932531"/>
            <a:ext cx="7594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>
              <a:latin typeface="Corbel" panose="020B05030202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Corbel" panose="020B0503020204020204" pitchFamily="34" charset="0"/>
              </a:rPr>
              <a:t>Identify different kinds of data collected in different disciplines 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latin typeface="Corbel" panose="020B05030202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Corbel" panose="020B0503020204020204" pitchFamily="34" charset="0"/>
              </a:rPr>
              <a:t>How are these data collected / recorded?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12E362-0CB4-384E-A24D-CCC6BB5F8F49}"/>
              </a:ext>
            </a:extLst>
          </p:cNvPr>
          <p:cNvSpPr/>
          <p:nvPr/>
        </p:nvSpPr>
        <p:spPr>
          <a:xfrm>
            <a:off x="0" y="440088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With that in mind….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220EE3-2722-BB4E-81A6-6F1A8E94CDEB}"/>
              </a:ext>
            </a:extLst>
          </p:cNvPr>
          <p:cNvSpPr/>
          <p:nvPr/>
        </p:nvSpPr>
        <p:spPr>
          <a:xfrm>
            <a:off x="6578825" y="4964404"/>
            <a:ext cx="20944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But first….</a:t>
            </a:r>
          </a:p>
        </p:txBody>
      </p:sp>
    </p:spTree>
    <p:extLst>
      <p:ext uri="{BB962C8B-B14F-4D97-AF65-F5344CB8AC3E}">
        <p14:creationId xmlns:p14="http://schemas.microsoft.com/office/powerpoint/2010/main" val="393011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1CEF2-7E21-0742-BFBD-A16555288F16}"/>
              </a:ext>
            </a:extLst>
          </p:cNvPr>
          <p:cNvSpPr txBox="1"/>
          <p:nvPr/>
        </p:nvSpPr>
        <p:spPr>
          <a:xfrm>
            <a:off x="210065" y="964674"/>
            <a:ext cx="87238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Corbel" panose="020B0503020204020204" pitchFamily="34" charset="0"/>
              </a:rPr>
              <a:t>WHAT IS 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Corbel" panose="020B0503020204020204" pitchFamily="34" charset="0"/>
              </a:rPr>
              <a:t>MY</a:t>
            </a:r>
            <a:r>
              <a:rPr lang="en-US" sz="8000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sz="8000" dirty="0">
                <a:latin typeface="Corbel" panose="020B0503020204020204" pitchFamily="34" charset="0"/>
              </a:rPr>
              <a:t>MOTIVATION?</a:t>
            </a:r>
            <a:endParaRPr lang="en-US" sz="8000" dirty="0">
              <a:solidFill>
                <a:srgbClr val="C40000"/>
              </a:solidFill>
              <a:latin typeface="Corbel" panose="020B05030202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B81593-A389-9644-9B13-D91DEC1BE188}"/>
              </a:ext>
            </a:extLst>
          </p:cNvPr>
          <p:cNvSpPr/>
          <p:nvPr/>
        </p:nvSpPr>
        <p:spPr>
          <a:xfrm>
            <a:off x="1484625" y="5033797"/>
            <a:ext cx="6174767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i="1" dirty="0"/>
              <a:t>short answer: data management might be </a:t>
            </a:r>
            <a:r>
              <a:rPr lang="en-US" b="1" i="1" dirty="0"/>
              <a:t>the</a:t>
            </a:r>
            <a:r>
              <a:rPr lang="en-US" i="1" dirty="0"/>
              <a:t> most important skill you learn at UF</a:t>
            </a:r>
          </a:p>
        </p:txBody>
      </p:sp>
    </p:spTree>
    <p:extLst>
      <p:ext uri="{BB962C8B-B14F-4D97-AF65-F5344CB8AC3E}">
        <p14:creationId xmlns:p14="http://schemas.microsoft.com/office/powerpoint/2010/main" val="60003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F6038D-15E6-9F49-858C-FAEC6C02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724264"/>
            <a:ext cx="7990114" cy="45491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8AB207-FA2D-3A4E-A46A-4862449E311D}"/>
              </a:ext>
            </a:extLst>
          </p:cNvPr>
          <p:cNvSpPr/>
          <p:nvPr/>
        </p:nvSpPr>
        <p:spPr>
          <a:xfrm>
            <a:off x="0" y="0"/>
            <a:ext cx="163792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/>
              <a:t>Longer answer:</a:t>
            </a:r>
          </a:p>
          <a:p>
            <a:pPr algn="ctr">
              <a:defRPr/>
            </a:pPr>
            <a:r>
              <a:rPr lang="en-US" i="1" dirty="0"/>
              <a:t>Reason 1</a:t>
            </a:r>
          </a:p>
        </p:txBody>
      </p:sp>
    </p:spTree>
    <p:extLst>
      <p:ext uri="{BB962C8B-B14F-4D97-AF65-F5344CB8AC3E}">
        <p14:creationId xmlns:p14="http://schemas.microsoft.com/office/powerpoint/2010/main" val="48185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637DD-2C37-CF4A-8150-E50FD5C98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0" r="6629"/>
          <a:stretch/>
        </p:blipFill>
        <p:spPr>
          <a:xfrm>
            <a:off x="6054982" y="1906516"/>
            <a:ext cx="2863840" cy="1187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AD18CB-AC62-E347-AC2F-4A4A53B3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9" y="1881312"/>
            <a:ext cx="4962406" cy="8613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B77D3F-7BE7-E647-A35B-4BE911CDB469}"/>
              </a:ext>
            </a:extLst>
          </p:cNvPr>
          <p:cNvSpPr txBox="1">
            <a:spLocks/>
          </p:cNvSpPr>
          <p:nvPr/>
        </p:nvSpPr>
        <p:spPr>
          <a:xfrm>
            <a:off x="2932723" y="352178"/>
            <a:ext cx="5175557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D9DB2C-89EC-2E44-8DB8-BFF6F1725638}"/>
              </a:ext>
            </a:extLst>
          </p:cNvPr>
          <p:cNvSpPr/>
          <p:nvPr/>
        </p:nvSpPr>
        <p:spPr>
          <a:xfrm>
            <a:off x="7692048" y="5515247"/>
            <a:ext cx="1446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tinyurl.com</a:t>
            </a:r>
            <a:r>
              <a:rPr lang="en-US" sz="800" dirty="0"/>
              <a:t>/</a:t>
            </a:r>
            <a:r>
              <a:rPr lang="en-US" sz="800" dirty="0" err="1"/>
              <a:t>yyosxmeb</a:t>
            </a:r>
            <a:endParaRPr lang="en-US" sz="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E18A1-A2F7-764D-81B4-64B8EA6576E6}"/>
              </a:ext>
            </a:extLst>
          </p:cNvPr>
          <p:cNvSpPr/>
          <p:nvPr/>
        </p:nvSpPr>
        <p:spPr>
          <a:xfrm>
            <a:off x="4828898" y="364002"/>
            <a:ext cx="4268362" cy="1172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thief stole a backpack containing his laptop, a notebook, and a thumb drive with all his backup material...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all his work gone, he will likely have to head back to the lab and redo experiments, delaying graduation by months.”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F8B2FA-709D-8D42-B500-9D988FCE191E}"/>
              </a:ext>
            </a:extLst>
          </p:cNvPr>
          <p:cNvGrpSpPr/>
          <p:nvPr/>
        </p:nvGrpSpPr>
        <p:grpSpPr>
          <a:xfrm>
            <a:off x="1964059" y="314797"/>
            <a:ext cx="7013823" cy="1406628"/>
            <a:chOff x="250608" y="183593"/>
            <a:chExt cx="9946048" cy="18807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60B05C-F45C-5448-A741-C35189A1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608" y="183593"/>
              <a:ext cx="3911600" cy="1727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EA2DE4-B57B-0A4F-9CDE-6683C9FD7AFD}"/>
                </a:ext>
              </a:extLst>
            </p:cNvPr>
            <p:cNvSpPr/>
            <p:nvPr/>
          </p:nvSpPr>
          <p:spPr>
            <a:xfrm>
              <a:off x="8564072" y="1817447"/>
              <a:ext cx="1632584" cy="2469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dirty="0"/>
                <a:t>https://</a:t>
              </a:r>
              <a:r>
                <a:rPr lang="en-US" sz="600" dirty="0" err="1"/>
                <a:t>tinyurl.com</a:t>
              </a:r>
              <a:r>
                <a:rPr lang="en-US" sz="600" dirty="0"/>
                <a:t>/yxbwo7qw</a:t>
              </a:r>
            </a:p>
          </p:txBody>
        </p:sp>
      </p:grpSp>
      <p:pic>
        <p:nvPicPr>
          <p:cNvPr id="1026" name="Picture 2" descr="Rutgers-Stolen-Ad">
            <a:extLst>
              <a:ext uri="{FF2B5EF4-FFF2-40B4-BE49-F238E27FC236}">
                <a16:creationId xmlns:a16="http://schemas.microsoft.com/office/drawing/2014/main" id="{7A01F51B-0544-3146-9E68-BA858580C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7" b="6558"/>
          <a:stretch/>
        </p:blipFill>
        <p:spPr bwMode="auto">
          <a:xfrm>
            <a:off x="6465919" y="3093739"/>
            <a:ext cx="2288303" cy="24281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B86AA-EC89-0747-B398-1E3B37671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109" y="2822653"/>
            <a:ext cx="2398110" cy="27706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FACD03-3DFE-5B4A-8F38-F5FCB6611E69}"/>
              </a:ext>
            </a:extLst>
          </p:cNvPr>
          <p:cNvSpPr/>
          <p:nvPr/>
        </p:nvSpPr>
        <p:spPr>
          <a:xfrm>
            <a:off x="4077626" y="5330581"/>
            <a:ext cx="114486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tinyurl.com</a:t>
            </a:r>
            <a:r>
              <a:rPr lang="en-US" sz="600" dirty="0"/>
              <a:t>/y5amkf6m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556AA-10BC-8A42-961B-71C6B1B38AB4}"/>
              </a:ext>
            </a:extLst>
          </p:cNvPr>
          <p:cNvCxnSpPr/>
          <p:nvPr/>
        </p:nvCxnSpPr>
        <p:spPr>
          <a:xfrm>
            <a:off x="658368" y="1801368"/>
            <a:ext cx="8242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330538-9A61-574F-9B1B-6A2C15920396}"/>
              </a:ext>
            </a:extLst>
          </p:cNvPr>
          <p:cNvCxnSpPr>
            <a:cxnSpLocks/>
          </p:cNvCxnSpPr>
          <p:nvPr/>
        </p:nvCxnSpPr>
        <p:spPr>
          <a:xfrm>
            <a:off x="5678424" y="1801368"/>
            <a:ext cx="0" cy="3913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42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and silver hard disk drive">
            <a:extLst>
              <a:ext uri="{FF2B5EF4-FFF2-40B4-BE49-F238E27FC236}">
                <a16:creationId xmlns:a16="http://schemas.microsoft.com/office/drawing/2014/main" id="{C12D657F-E0B5-FA4C-9831-DE4423792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4" y="0"/>
            <a:ext cx="74253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A0CB3C-1C4D-F04B-A098-81C6BD4DB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43" b="26428"/>
          <a:stretch/>
        </p:blipFill>
        <p:spPr>
          <a:xfrm>
            <a:off x="2190482" y="5152371"/>
            <a:ext cx="5185317" cy="5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E0495-C1B8-DB4C-9233-2E4D46494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43"/>
          <a:stretch/>
        </p:blipFill>
        <p:spPr>
          <a:xfrm>
            <a:off x="294712" y="191546"/>
            <a:ext cx="4572001" cy="992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30C86B-D131-3142-914C-9780BA25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02" y="1436917"/>
            <a:ext cx="3771900" cy="34087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D0E181-4CAB-4440-94E9-6CFA2D6B8F80}"/>
              </a:ext>
            </a:extLst>
          </p:cNvPr>
          <p:cNvSpPr/>
          <p:nvPr/>
        </p:nvSpPr>
        <p:spPr>
          <a:xfrm>
            <a:off x="1230794" y="2128157"/>
            <a:ext cx="2569464" cy="304801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solidFill>
              <a:srgbClr val="FFFF00">
                <a:alpha val="1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1F4C4E-D3BA-9E4D-8ADB-AF68618F3688}"/>
              </a:ext>
            </a:extLst>
          </p:cNvPr>
          <p:cNvSpPr/>
          <p:nvPr/>
        </p:nvSpPr>
        <p:spPr>
          <a:xfrm>
            <a:off x="6739449" y="2642056"/>
            <a:ext cx="13901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Photo: Zane </a:t>
            </a:r>
            <a:r>
              <a:rPr lang="en-US" sz="600" dirty="0" err="1">
                <a:latin typeface="Calibri" panose="020F0502020204030204" pitchFamily="34" charset="0"/>
                <a:cs typeface="Calibri" panose="020F0502020204030204" pitchFamily="34" charset="0"/>
              </a:rPr>
              <a:t>Selvans</a:t>
            </a:r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 (CC BY-NC-SA 2.0)</a:t>
            </a:r>
            <a:endParaRPr lang="en-US" sz="6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CA854-0FC7-1540-8820-E010B99E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859" y="1270056"/>
            <a:ext cx="2133794" cy="14225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36F1E0-D6DD-A64F-8C56-BD61C0FCA651}"/>
              </a:ext>
            </a:extLst>
          </p:cNvPr>
          <p:cNvSpPr/>
          <p:nvPr/>
        </p:nvSpPr>
        <p:spPr>
          <a:xfrm>
            <a:off x="4974340" y="101321"/>
            <a:ext cx="4572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200" b="1" dirty="0">
                <a:solidFill>
                  <a:srgbClr val="005DA0"/>
                </a:solidFill>
              </a:rPr>
              <a:t>What causes hard drive failure?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C1A4D-115D-9349-850E-803263C639E7}"/>
              </a:ext>
            </a:extLst>
          </p:cNvPr>
          <p:cNvSpPr/>
          <p:nvPr/>
        </p:nvSpPr>
        <p:spPr>
          <a:xfrm>
            <a:off x="5671392" y="518404"/>
            <a:ext cx="3177896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Answer: </a:t>
            </a:r>
            <a:r>
              <a:rPr lang="en-US" dirty="0"/>
              <a:t>Factory defects &amp; vibration </a:t>
            </a:r>
          </a:p>
          <a:p>
            <a:pPr algn="ctr">
              <a:defRPr/>
            </a:pPr>
            <a:r>
              <a:rPr lang="en-US" dirty="0"/>
              <a:t>(for the most part)</a:t>
            </a:r>
          </a:p>
        </p:txBody>
      </p:sp>
      <p:pic>
        <p:nvPicPr>
          <p:cNvPr id="4098" name="Picture 2" descr="blue and white suv on dirt road during daytime">
            <a:extLst>
              <a:ext uri="{FF2B5EF4-FFF2-40B4-BE49-F238E27FC236}">
                <a16:creationId xmlns:a16="http://schemas.microsoft.com/office/drawing/2014/main" id="{8084E0E1-7580-EB4C-9491-333590FC0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/>
          <a:stretch/>
        </p:blipFill>
        <p:spPr bwMode="auto">
          <a:xfrm>
            <a:off x="5551713" y="2857500"/>
            <a:ext cx="1882797" cy="142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ay transportation vehicle">
            <a:extLst>
              <a:ext uri="{FF2B5EF4-FFF2-40B4-BE49-F238E27FC236}">
                <a16:creationId xmlns:a16="http://schemas.microsoft.com/office/drawing/2014/main" id="{390CAC22-441C-B443-90C9-A8BD6C599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7" t="16064" r="29695" b="20768"/>
          <a:stretch/>
        </p:blipFill>
        <p:spPr bwMode="auto">
          <a:xfrm>
            <a:off x="7546988" y="2857500"/>
            <a:ext cx="1349330" cy="142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n sitting on gang chair with feet on luggage looking at airplane">
            <a:extLst>
              <a:ext uri="{FF2B5EF4-FFF2-40B4-BE49-F238E27FC236}">
                <a16:creationId xmlns:a16="http://schemas.microsoft.com/office/drawing/2014/main" id="{2ED33D00-164A-3044-93C2-7F91BCC2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2" y="4347014"/>
            <a:ext cx="2085748" cy="139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35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7001" y="553800"/>
            <a:ext cx="1034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err="1">
                <a:latin typeface="Corbel"/>
                <a:cs typeface="Corbel"/>
              </a:rPr>
              <a:t>Uhhh</a:t>
            </a:r>
            <a:r>
              <a:rPr lang="pt-BR" sz="2000" dirty="0">
                <a:latin typeface="Corbel"/>
                <a:cs typeface="Corbel"/>
              </a:rPr>
              <a:t>....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62859" y="1727138"/>
            <a:ext cx="3366506" cy="25248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10" y="1306324"/>
            <a:ext cx="4488675" cy="33665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0C22AF-6A33-3E4D-8CFB-8EFB61444C5B}"/>
              </a:ext>
            </a:extLst>
          </p:cNvPr>
          <p:cNvSpPr/>
          <p:nvPr/>
        </p:nvSpPr>
        <p:spPr>
          <a:xfrm>
            <a:off x="6084229" y="553800"/>
            <a:ext cx="19239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latin typeface="Corbel"/>
                <a:cs typeface="Corbel"/>
              </a:rPr>
              <a:t>The 6/3 </a:t>
            </a:r>
            <a:r>
              <a:rPr lang="pt-BR" sz="2000" dirty="0" err="1">
                <a:latin typeface="Corbel"/>
                <a:cs typeface="Corbel"/>
              </a:rPr>
              <a:t>Problem</a:t>
            </a:r>
            <a:endParaRPr lang="pt-BR" sz="2000" dirty="0">
              <a:latin typeface="Corbel"/>
              <a:cs typeface="Corbe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EB5F4F-4EF4-464E-9C1A-56FE86E4C9F6}"/>
              </a:ext>
            </a:extLst>
          </p:cNvPr>
          <p:cNvSpPr/>
          <p:nvPr/>
        </p:nvSpPr>
        <p:spPr>
          <a:xfrm>
            <a:off x="2186771" y="2632527"/>
            <a:ext cx="999260" cy="80431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4AE1F8-626B-EE49-8F11-F30F0E97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8" y="10886"/>
            <a:ext cx="3888744" cy="571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B948BA-E12C-BA40-91E8-B53C5219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72" y="0"/>
            <a:ext cx="1299277" cy="571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B49A4B-9136-2C41-940B-1C76D8A0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84400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907E49-46CC-394C-ACB2-947ADADB70B2}"/>
              </a:ext>
            </a:extLst>
          </p:cNvPr>
          <p:cNvCxnSpPr>
            <a:cxnSpLocks/>
          </p:cNvCxnSpPr>
          <p:nvPr/>
        </p:nvCxnSpPr>
        <p:spPr>
          <a:xfrm flipH="1">
            <a:off x="7282250" y="2569029"/>
            <a:ext cx="479264" cy="0"/>
          </a:xfrm>
          <a:prstGeom prst="straightConnector1">
            <a:avLst/>
          </a:prstGeom>
          <a:ln w="76200">
            <a:solidFill>
              <a:srgbClr val="005D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AFBD4-8030-924D-BBF3-8999693A21AB}"/>
              </a:ext>
            </a:extLst>
          </p:cNvPr>
          <p:cNvCxnSpPr>
            <a:cxnSpLocks/>
          </p:cNvCxnSpPr>
          <p:nvPr/>
        </p:nvCxnSpPr>
        <p:spPr>
          <a:xfrm flipH="1">
            <a:off x="7282250" y="3091544"/>
            <a:ext cx="479264" cy="0"/>
          </a:xfrm>
          <a:prstGeom prst="straightConnector1">
            <a:avLst/>
          </a:prstGeom>
          <a:ln w="76200">
            <a:solidFill>
              <a:srgbClr val="005D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The Scream by Edvard Munch Sticker / Decal Expressionist Art Hippie Yeti Cup ">
            <a:extLst>
              <a:ext uri="{FF2B5EF4-FFF2-40B4-BE49-F238E27FC236}">
                <a16:creationId xmlns:a16="http://schemas.microsoft.com/office/drawing/2014/main" id="{F37877AF-5126-534C-8844-9D8AB347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14" y="1984963"/>
            <a:ext cx="1382486" cy="17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39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16B3D2-3282-D242-A84E-A3B2C4765BDC}"/>
              </a:ext>
            </a:extLst>
          </p:cNvPr>
          <p:cNvSpPr/>
          <p:nvPr/>
        </p:nvSpPr>
        <p:spPr>
          <a:xfrm>
            <a:off x="0" y="0"/>
            <a:ext cx="163792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/>
              <a:t>Longer answer:</a:t>
            </a:r>
          </a:p>
          <a:p>
            <a:pPr algn="ctr">
              <a:defRPr/>
            </a:pPr>
            <a:r>
              <a:rPr lang="en-US" i="1" dirty="0"/>
              <a:t>Reason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CEB12F-9B87-CA49-AEF1-8D6DD58C1ECE}"/>
              </a:ext>
            </a:extLst>
          </p:cNvPr>
          <p:cNvSpPr/>
          <p:nvPr/>
        </p:nvSpPr>
        <p:spPr>
          <a:xfrm>
            <a:off x="96667" y="4119439"/>
            <a:ext cx="137083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666666"/>
                </a:solidFill>
                <a:latin typeface="Roboto"/>
              </a:rPr>
              <a:t>doi:10.1126/science.abb1258</a:t>
            </a:r>
            <a:endParaRPr lang="en-US" sz="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F0F4A-EB91-9445-9914-015AA76B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6" y="4361097"/>
            <a:ext cx="1313738" cy="629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7BBB97-EAB2-EE45-8291-DC06F919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7" y="912833"/>
            <a:ext cx="3932790" cy="314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D4EFD5-6CFB-B547-8213-FF622333B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6" t="25555" r="2191"/>
          <a:stretch/>
        </p:blipFill>
        <p:spPr>
          <a:xfrm>
            <a:off x="4735910" y="2678874"/>
            <a:ext cx="3832133" cy="2986841"/>
          </a:xfrm>
          <a:prstGeom prst="rect">
            <a:avLst/>
          </a:prstGeom>
          <a:ln>
            <a:solidFill>
              <a:srgbClr val="005DA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70A04A-73C2-1E49-8665-B0F5902813DA}"/>
              </a:ext>
            </a:extLst>
          </p:cNvPr>
          <p:cNvSpPr/>
          <p:nvPr/>
        </p:nvSpPr>
        <p:spPr>
          <a:xfrm>
            <a:off x="4758982" y="4358640"/>
            <a:ext cx="3638258" cy="266927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66793E-2A6F-D14F-848F-0B0559FCB2AB}"/>
              </a:ext>
            </a:extLst>
          </p:cNvPr>
          <p:cNvSpPr/>
          <p:nvPr/>
        </p:nvSpPr>
        <p:spPr>
          <a:xfrm>
            <a:off x="4735910" y="4578945"/>
            <a:ext cx="409115" cy="19349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7E2772-F880-AB42-80E1-9C33CBAFA883}"/>
              </a:ext>
            </a:extLst>
          </p:cNvPr>
          <p:cNvSpPr/>
          <p:nvPr/>
        </p:nvSpPr>
        <p:spPr>
          <a:xfrm>
            <a:off x="8290560" y="4211772"/>
            <a:ext cx="129752" cy="266927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C76E42-2046-DB4B-B574-6F84619CBF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859"/>
          <a:stretch/>
        </p:blipFill>
        <p:spPr>
          <a:xfrm>
            <a:off x="5356888" y="108450"/>
            <a:ext cx="2590176" cy="2492045"/>
          </a:xfrm>
          <a:prstGeom prst="rect">
            <a:avLst/>
          </a:prstGeom>
          <a:ln>
            <a:solidFill>
              <a:srgbClr val="005DA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43D45B-706C-A54D-AC78-2C975F21C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4163" y="108450"/>
            <a:ext cx="1127760" cy="3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7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8BA8D-9BAE-2B4A-B37F-06D288D15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00"/>
          <a:stretch/>
        </p:blipFill>
        <p:spPr>
          <a:xfrm>
            <a:off x="3726713" y="195599"/>
            <a:ext cx="5104867" cy="274572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4" descr="Climategate">
            <a:hlinkClick r:id="rId3"/>
            <a:extLst>
              <a:ext uri="{FF2B5EF4-FFF2-40B4-BE49-F238E27FC236}">
                <a16:creationId xmlns:a16="http://schemas.microsoft.com/office/drawing/2014/main" id="{707D60F6-6C2D-A441-9CEF-31DFD5C13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3" b="74290"/>
          <a:stretch/>
        </p:blipFill>
        <p:spPr bwMode="auto">
          <a:xfrm>
            <a:off x="2239525" y="3337405"/>
            <a:ext cx="4336535" cy="2181996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CEE26-A3AC-C14E-8893-A7A165490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800"/>
          <a:stretch/>
        </p:blipFill>
        <p:spPr>
          <a:xfrm>
            <a:off x="110803" y="207976"/>
            <a:ext cx="3502360" cy="27333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5753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1CEF2-7E21-0742-BFBD-A16555288F16}"/>
              </a:ext>
            </a:extLst>
          </p:cNvPr>
          <p:cNvSpPr txBox="1"/>
          <p:nvPr/>
        </p:nvSpPr>
        <p:spPr>
          <a:xfrm>
            <a:off x="210065" y="964674"/>
            <a:ext cx="87238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Corbel" panose="020B0503020204020204" pitchFamily="34" charset="0"/>
              </a:rPr>
              <a:t>What </a:t>
            </a:r>
          </a:p>
          <a:p>
            <a:pPr algn="ctr"/>
            <a:r>
              <a:rPr lang="en-US" sz="8000" dirty="0">
                <a:latin typeface="Corbel" panose="020B0503020204020204" pitchFamily="34" charset="0"/>
              </a:rPr>
              <a:t>are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en-US" sz="8000" dirty="0">
                <a:solidFill>
                  <a:srgbClr val="C40000"/>
                </a:solidFill>
                <a:latin typeface="Corbel" panose="020B0503020204020204" pitchFamily="34" charset="0"/>
              </a:rPr>
              <a:t>“DATA”</a:t>
            </a:r>
          </a:p>
        </p:txBody>
      </p:sp>
    </p:spTree>
    <p:extLst>
      <p:ext uri="{BB962C8B-B14F-4D97-AF65-F5344CB8AC3E}">
        <p14:creationId xmlns:p14="http://schemas.microsoft.com/office/powerpoint/2010/main" val="808044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A86FF-D1E5-8542-89B6-9374F111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16" y="1322020"/>
            <a:ext cx="3852414" cy="1606007"/>
          </a:xfrm>
          <a:prstGeom prst="rect">
            <a:avLst/>
          </a:prstGeom>
          <a:ln>
            <a:solidFill>
              <a:srgbClr val="005DA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96812-18FE-1146-89D5-8032A31F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93" y="880489"/>
            <a:ext cx="2575379" cy="394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FB7EFD-C44D-EC4E-B703-F780409B5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804" y="849933"/>
            <a:ext cx="2040164" cy="368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C15F4-F119-A144-B2AE-ADF065C6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008" y="1322020"/>
            <a:ext cx="3974334" cy="1120115"/>
          </a:xfrm>
          <a:prstGeom prst="rect">
            <a:avLst/>
          </a:prstGeom>
          <a:ln>
            <a:solidFill>
              <a:srgbClr val="005DA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50FC1-2CF0-A742-ADC7-375903832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135" y="3060976"/>
            <a:ext cx="3040111" cy="388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EB77D-0558-744A-BDDE-33253E9ED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914" y="4691195"/>
            <a:ext cx="4239261" cy="9595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0F1772-1033-E74A-A590-4E858B843E32}"/>
              </a:ext>
            </a:extLst>
          </p:cNvPr>
          <p:cNvSpPr/>
          <p:nvPr/>
        </p:nvSpPr>
        <p:spPr>
          <a:xfrm>
            <a:off x="4484734" y="4712944"/>
            <a:ext cx="2322995" cy="266927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E202F-D5AC-5E48-980B-5BE81D9886D2}"/>
              </a:ext>
            </a:extLst>
          </p:cNvPr>
          <p:cNvSpPr/>
          <p:nvPr/>
        </p:nvSpPr>
        <p:spPr>
          <a:xfrm>
            <a:off x="2929760" y="4952750"/>
            <a:ext cx="3858261" cy="266927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00EEE2-F55F-2640-8A95-3BE30C566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1633" y="3492056"/>
            <a:ext cx="3832250" cy="125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6274B6-ECB5-5941-B8BF-6EDA318725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633" y="3061397"/>
            <a:ext cx="1103719" cy="3886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FC72A9-CEF6-E34D-84D8-8B6733D5410E}"/>
              </a:ext>
            </a:extLst>
          </p:cNvPr>
          <p:cNvSpPr/>
          <p:nvPr/>
        </p:nvSpPr>
        <p:spPr>
          <a:xfrm>
            <a:off x="0" y="0"/>
            <a:ext cx="163792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/>
              <a:t>Longer answer:</a:t>
            </a:r>
          </a:p>
          <a:p>
            <a:pPr algn="ctr">
              <a:defRPr/>
            </a:pPr>
            <a:r>
              <a:rPr lang="en-US" i="1" dirty="0"/>
              <a:t>Reason 3</a:t>
            </a:r>
          </a:p>
        </p:txBody>
      </p:sp>
    </p:spTree>
    <p:extLst>
      <p:ext uri="{BB962C8B-B14F-4D97-AF65-F5344CB8AC3E}">
        <p14:creationId xmlns:p14="http://schemas.microsoft.com/office/powerpoint/2010/main" val="309652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C5495-7885-9B47-96BA-11099CB18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94"/>
          <a:stretch/>
        </p:blipFill>
        <p:spPr>
          <a:xfrm>
            <a:off x="1280160" y="0"/>
            <a:ext cx="3421643" cy="132527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83C4B7-84A7-194E-AC34-25C8BD9F037C}"/>
              </a:ext>
            </a:extLst>
          </p:cNvPr>
          <p:cNvGrpSpPr/>
          <p:nvPr/>
        </p:nvGrpSpPr>
        <p:grpSpPr>
          <a:xfrm>
            <a:off x="1196603" y="1305453"/>
            <a:ext cx="4312920" cy="1150779"/>
            <a:chOff x="3261360" y="1313073"/>
            <a:chExt cx="4312920" cy="11507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BF256C-3D72-714C-9C42-A22346B99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360" y="1313073"/>
              <a:ext cx="4312920" cy="11507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E3F00B-4FE6-CA44-A53F-14F8A6054DE7}"/>
                </a:ext>
              </a:extLst>
            </p:cNvPr>
            <p:cNvSpPr/>
            <p:nvPr/>
          </p:nvSpPr>
          <p:spPr>
            <a:xfrm>
              <a:off x="3470960" y="1653255"/>
              <a:ext cx="4004259" cy="266927"/>
            </a:xfrm>
            <a:prstGeom prst="rect">
              <a:avLst/>
            </a:prstGeom>
            <a:solidFill>
              <a:srgbClr val="FFFF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FF8A28-C6FC-3C40-8EF1-A6363F444A2D}"/>
                </a:ext>
              </a:extLst>
            </p:cNvPr>
            <p:cNvSpPr/>
            <p:nvPr/>
          </p:nvSpPr>
          <p:spPr>
            <a:xfrm>
              <a:off x="3470961" y="1888463"/>
              <a:ext cx="4004259" cy="266927"/>
            </a:xfrm>
            <a:prstGeom prst="rect">
              <a:avLst/>
            </a:prstGeom>
            <a:solidFill>
              <a:srgbClr val="FFFF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3A9EBD-10C2-6647-B5F8-A56FC0BF15C1}"/>
                </a:ext>
              </a:extLst>
            </p:cNvPr>
            <p:cNvSpPr/>
            <p:nvPr/>
          </p:nvSpPr>
          <p:spPr>
            <a:xfrm>
              <a:off x="3470960" y="2063461"/>
              <a:ext cx="4004259" cy="266927"/>
            </a:xfrm>
            <a:prstGeom prst="rect">
              <a:avLst/>
            </a:prstGeom>
            <a:solidFill>
              <a:srgbClr val="FFFF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9218" name="Picture 2" descr="Global Forest Watch">
            <a:extLst>
              <a:ext uri="{FF2B5EF4-FFF2-40B4-BE49-F238E27FC236}">
                <a16:creationId xmlns:a16="http://schemas.microsoft.com/office/drawing/2014/main" id="{EAAC3595-46E4-8A4C-BAEB-C9614A55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19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20208-3DB6-2A4A-A017-FA397B5E0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846" y="3074173"/>
            <a:ext cx="6211711" cy="246963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438821-0408-3748-B68F-63B074FA4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029" y="1880843"/>
            <a:ext cx="1867528" cy="11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11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ack to the Future Film Event - Academy Center of the Arts">
            <a:extLst>
              <a:ext uri="{FF2B5EF4-FFF2-40B4-BE49-F238E27FC236}">
                <a16:creationId xmlns:a16="http://schemas.microsoft.com/office/drawing/2014/main" id="{9C4AE9B8-3DAE-A145-821C-DB67D33D9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" y="889164"/>
            <a:ext cx="7018020" cy="393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BDB48E-3B27-BC49-9E9B-DE3B95D4D776}"/>
              </a:ext>
            </a:extLst>
          </p:cNvPr>
          <p:cNvSpPr/>
          <p:nvPr/>
        </p:nvSpPr>
        <p:spPr>
          <a:xfrm>
            <a:off x="0" y="0"/>
            <a:ext cx="163792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/>
              <a:t>Longer answer:</a:t>
            </a:r>
          </a:p>
          <a:p>
            <a:pPr algn="ctr">
              <a:defRPr/>
            </a:pPr>
            <a:r>
              <a:rPr lang="en-US" i="1" dirty="0"/>
              <a:t>Reason 4</a:t>
            </a:r>
          </a:p>
        </p:txBody>
      </p:sp>
    </p:spTree>
    <p:extLst>
      <p:ext uri="{BB962C8B-B14F-4D97-AF65-F5344CB8AC3E}">
        <p14:creationId xmlns:p14="http://schemas.microsoft.com/office/powerpoint/2010/main" val="3929812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05C86-2C2A-D943-B1BF-8F6E42BF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7" y="1775280"/>
            <a:ext cx="3665087" cy="269750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0A6716-FB85-A441-996B-1C7C04E7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26" y="1106802"/>
            <a:ext cx="3665087" cy="505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12E3-12F5-D14D-B209-E6779255D19A}"/>
              </a:ext>
            </a:extLst>
          </p:cNvPr>
          <p:cNvSpPr/>
          <p:nvPr/>
        </p:nvSpPr>
        <p:spPr>
          <a:xfrm>
            <a:off x="60960" y="449864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www.zmescience.com</a:t>
            </a:r>
            <a:r>
              <a:rPr lang="en-US" sz="800" dirty="0"/>
              <a:t>/ecology/climate/climate-change-</a:t>
            </a:r>
            <a:r>
              <a:rPr lang="en-US" sz="800" dirty="0" err="1"/>
              <a:t>japanese</a:t>
            </a:r>
            <a:r>
              <a:rPr lang="en-US" sz="800" dirty="0"/>
              <a:t>-monks/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9771D-A8A6-044C-B120-9BFA494F2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160" y="1611927"/>
            <a:ext cx="4831409" cy="113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FF433-06BC-6544-9316-6D98E1296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160" y="1108631"/>
            <a:ext cx="3573780" cy="606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8ABB1-BCF1-2E41-B058-ECACBBCB5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160" y="2663715"/>
            <a:ext cx="4815840" cy="1134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031E7-8EDE-2440-8F12-3E0B65EEF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160" y="3994592"/>
            <a:ext cx="4815840" cy="6366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C8F6FC-D14D-A646-87FE-9F47C69751EC}"/>
              </a:ext>
            </a:extLst>
          </p:cNvPr>
          <p:cNvSpPr/>
          <p:nvPr/>
        </p:nvSpPr>
        <p:spPr>
          <a:xfrm>
            <a:off x="6925175" y="4649037"/>
            <a:ext cx="21162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www.pnas.org</a:t>
            </a:r>
            <a:r>
              <a:rPr lang="en-US" sz="800" dirty="0"/>
              <a:t>/content/107/45/19362</a:t>
            </a:r>
          </a:p>
        </p:txBody>
      </p:sp>
    </p:spTree>
    <p:extLst>
      <p:ext uri="{BB962C8B-B14F-4D97-AF65-F5344CB8AC3E}">
        <p14:creationId xmlns:p14="http://schemas.microsoft.com/office/powerpoint/2010/main" val="238013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83" t="10637" r="-4583" b="3367"/>
          <a:stretch/>
        </p:blipFill>
        <p:spPr>
          <a:xfrm rot="10800000">
            <a:off x="439399" y="-67918"/>
            <a:ext cx="7942600" cy="5122809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27809" y="5103468"/>
            <a:ext cx="5757978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333" i="1" dirty="0" err="1"/>
              <a:t>Putz</a:t>
            </a:r>
            <a:r>
              <a:rPr lang="en-US" sz="2333" i="1" dirty="0"/>
              <a:t>, F.E., Biotropica, 1983</a:t>
            </a:r>
            <a:r>
              <a:rPr lang="en-US" sz="1167" i="1" dirty="0"/>
              <a:t> </a:t>
            </a:r>
          </a:p>
          <a:p>
            <a:pPr algn="r"/>
            <a:r>
              <a:rPr lang="en-US" sz="1167" i="1" dirty="0"/>
              <a:t> (courtesy of FE </a:t>
            </a:r>
            <a:r>
              <a:rPr lang="en-US" sz="1167" i="1" dirty="0" err="1"/>
              <a:t>Putz</a:t>
            </a:r>
            <a:r>
              <a:rPr lang="en-US" sz="1167" i="1" dirty="0"/>
              <a:t>)</a:t>
            </a:r>
            <a:endParaRPr lang="en-US" sz="1167" dirty="0">
              <a:solidFill>
                <a:srgbClr val="000000"/>
              </a:solidFill>
              <a:latin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CE33FA-A29D-3E41-A306-47B90FDA70AE}"/>
              </a:ext>
            </a:extLst>
          </p:cNvPr>
          <p:cNvSpPr/>
          <p:nvPr/>
        </p:nvSpPr>
        <p:spPr>
          <a:xfrm>
            <a:off x="671489" y="932531"/>
            <a:ext cx="7594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>
              <a:latin typeface="Corbel" panose="020B05030202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Corbel" panose="020B0503020204020204" pitchFamily="34" charset="0"/>
              </a:rPr>
              <a:t>Identify different kinds of data collected in different disciplines 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latin typeface="Corbel" panose="020B05030202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Corbel" panose="020B0503020204020204" pitchFamily="34" charset="0"/>
              </a:rPr>
              <a:t>How are these data collected / recorded?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12E362-0CB4-384E-A24D-CCC6BB5F8F49}"/>
              </a:ext>
            </a:extLst>
          </p:cNvPr>
          <p:cNvSpPr/>
          <p:nvPr/>
        </p:nvSpPr>
        <p:spPr>
          <a:xfrm>
            <a:off x="0" y="440088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With that in mind….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220EE3-2722-BB4E-81A6-6F1A8E94CDEB}"/>
              </a:ext>
            </a:extLst>
          </p:cNvPr>
          <p:cNvSpPr/>
          <p:nvPr/>
        </p:nvSpPr>
        <p:spPr>
          <a:xfrm>
            <a:off x="6578825" y="4964404"/>
            <a:ext cx="20944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But first….</a:t>
            </a:r>
          </a:p>
        </p:txBody>
      </p:sp>
    </p:spTree>
    <p:extLst>
      <p:ext uri="{BB962C8B-B14F-4D97-AF65-F5344CB8AC3E}">
        <p14:creationId xmlns:p14="http://schemas.microsoft.com/office/powerpoint/2010/main" val="386114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79EF9E-7DC1-CA47-A871-EF46ED149A89}"/>
              </a:ext>
            </a:extLst>
          </p:cNvPr>
          <p:cNvSpPr/>
          <p:nvPr/>
        </p:nvSpPr>
        <p:spPr>
          <a:xfrm>
            <a:off x="432487" y="446283"/>
            <a:ext cx="878565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>
              <a:solidFill>
                <a:schemeClr val="accent6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INTRODUCTIONS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1. Name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2. In what city were you born?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3. What you consider your “hometown”?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4. Program and Degree?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5. Thesis topic…in emojis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6. Hobbies or what you do to relax.   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 </a:t>
            </a:r>
          </a:p>
          <a:p>
            <a:pPr lvl="1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DISCUSS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1. Motivation for taking the class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2. Concerns about this class (in particular) and this semester (in general)? 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       3. Big Question on the next slide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 	 4. Record all this on the slides to report back to the group</a:t>
            </a:r>
          </a:p>
        </p:txBody>
      </p:sp>
    </p:spTree>
    <p:extLst>
      <p:ext uri="{BB962C8B-B14F-4D97-AF65-F5344CB8AC3E}">
        <p14:creationId xmlns:p14="http://schemas.microsoft.com/office/powerpoint/2010/main" val="228046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1CEF2-7E21-0742-BFBD-A16555288F16}"/>
              </a:ext>
            </a:extLst>
          </p:cNvPr>
          <p:cNvSpPr txBox="1"/>
          <p:nvPr/>
        </p:nvSpPr>
        <p:spPr>
          <a:xfrm>
            <a:off x="210065" y="964674"/>
            <a:ext cx="87238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Corbel" panose="020B0503020204020204" pitchFamily="34" charset="0"/>
              </a:rPr>
              <a:t>What </a:t>
            </a:r>
          </a:p>
          <a:p>
            <a:pPr algn="ctr"/>
            <a:r>
              <a:rPr lang="en-US" sz="8000" dirty="0">
                <a:latin typeface="Corbel" panose="020B0503020204020204" pitchFamily="34" charset="0"/>
              </a:rPr>
              <a:t>are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en-US" sz="8000" dirty="0">
                <a:solidFill>
                  <a:srgbClr val="C40000"/>
                </a:solidFill>
                <a:latin typeface="Corbel" panose="020B0503020204020204" pitchFamily="34" charset="0"/>
              </a:rPr>
              <a:t>“DATA”</a:t>
            </a:r>
          </a:p>
        </p:txBody>
      </p:sp>
    </p:spTree>
    <p:extLst>
      <p:ext uri="{BB962C8B-B14F-4D97-AF65-F5344CB8AC3E}">
        <p14:creationId xmlns:p14="http://schemas.microsoft.com/office/powerpoint/2010/main" val="262455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9082-3D8D-3A49-A7C8-2DADA990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46454" y="7107127"/>
            <a:ext cx="7886700" cy="1104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Uniform Administrative Requirements, Cost Principles, and Audit Requirements for Federal Awards</a:t>
            </a:r>
            <a:br>
              <a:rPr lang="en-US" b="1" dirty="0"/>
            </a:br>
            <a:r>
              <a:rPr lang="en-US" b="1" dirty="0">
                <a:hlinkClick r:id="rId2"/>
              </a:rPr>
              <a:t>§ 200.315</a:t>
            </a:r>
            <a:r>
              <a:rPr lang="en-US" b="1" dirty="0"/>
              <a:t>(3)(e)(3)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1F18A-9AEC-7341-83AB-B8E6A7B8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88" y="250344"/>
            <a:ext cx="4635305" cy="5360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70432-57D6-8641-B041-BD51CE8E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673" y="566375"/>
            <a:ext cx="2870182" cy="4760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C429E-C1EE-DC44-8883-9668A8ABD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977" y="-1531088"/>
            <a:ext cx="1976541" cy="1781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528D11-645C-C04C-885C-C9D888376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5802" y="-966686"/>
            <a:ext cx="2208157" cy="2994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F41AB-8FFE-BB4C-A399-CA4E778B9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748" y="8011877"/>
            <a:ext cx="37465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495432-81D5-BF43-B520-E05CAD38C5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5802" y="4763087"/>
            <a:ext cx="3784600" cy="375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B5574-7485-6947-8557-CBE368CC5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7273" y="-3281179"/>
            <a:ext cx="9144000" cy="800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CDED21-EC35-E545-990E-F0C7FA2774E1}"/>
              </a:ext>
            </a:extLst>
          </p:cNvPr>
          <p:cNvSpPr/>
          <p:nvPr/>
        </p:nvSpPr>
        <p:spPr>
          <a:xfrm>
            <a:off x="5525673" y="1422400"/>
            <a:ext cx="3120858" cy="674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56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AC429E-C1EE-DC44-8883-9668A8ABD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69"/>
          <a:stretch/>
        </p:blipFill>
        <p:spPr>
          <a:xfrm>
            <a:off x="0" y="135002"/>
            <a:ext cx="4610760" cy="2802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528D11-645C-C04C-885C-C9D888376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48" y="582896"/>
            <a:ext cx="3221052" cy="436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F41AB-8FFE-BB4C-A399-CA4E778B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748" y="8011877"/>
            <a:ext cx="37465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495432-81D5-BF43-B520-E05CAD38C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802" y="4763087"/>
            <a:ext cx="3784600" cy="375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B5574-7485-6947-8557-CBE368CC5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273" y="-3281179"/>
            <a:ext cx="9144000" cy="800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CDED21-EC35-E545-990E-F0C7FA2774E1}"/>
              </a:ext>
            </a:extLst>
          </p:cNvPr>
          <p:cNvSpPr/>
          <p:nvPr/>
        </p:nvSpPr>
        <p:spPr>
          <a:xfrm>
            <a:off x="5211748" y="544143"/>
            <a:ext cx="3424252" cy="150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439B4F-D751-6142-8094-AE4725442F49}"/>
              </a:ext>
            </a:extLst>
          </p:cNvPr>
          <p:cNvCxnSpPr>
            <a:cxnSpLocks/>
          </p:cNvCxnSpPr>
          <p:nvPr/>
        </p:nvCxnSpPr>
        <p:spPr>
          <a:xfrm>
            <a:off x="3501607" y="395559"/>
            <a:ext cx="1710141" cy="2971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22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495432-81D5-BF43-B520-E05CAD38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25" y="2121753"/>
            <a:ext cx="3410680" cy="3387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F41AB-8FFE-BB4C-A399-CA4E778B9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80"/>
          <a:stretch/>
        </p:blipFill>
        <p:spPr>
          <a:xfrm>
            <a:off x="3004361" y="769493"/>
            <a:ext cx="3376344" cy="1433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B5574-7485-6947-8557-CBE368CC5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5200"/>
            <a:ext cx="9144000" cy="8002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439B4F-D751-6142-8094-AE4725442F49}"/>
              </a:ext>
            </a:extLst>
          </p:cNvPr>
          <p:cNvCxnSpPr>
            <a:cxnSpLocks/>
          </p:cNvCxnSpPr>
          <p:nvPr/>
        </p:nvCxnSpPr>
        <p:spPr>
          <a:xfrm>
            <a:off x="1387928" y="932125"/>
            <a:ext cx="1582097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00F365-C3FA-554A-8EF8-B5A9F4C32167}"/>
              </a:ext>
            </a:extLst>
          </p:cNvPr>
          <p:cNvCxnSpPr>
            <a:cxnSpLocks/>
          </p:cNvCxnSpPr>
          <p:nvPr/>
        </p:nvCxnSpPr>
        <p:spPr>
          <a:xfrm flipH="1">
            <a:off x="6380705" y="932125"/>
            <a:ext cx="1759817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5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929A5-C094-5749-B6C5-CE74A849D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l="1438" b="15896"/>
          <a:stretch/>
        </p:blipFill>
        <p:spPr>
          <a:xfrm>
            <a:off x="869428" y="880534"/>
            <a:ext cx="4243917" cy="4806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5E431-52F5-E14D-B39E-77159F266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28" y="27894"/>
            <a:ext cx="4243917" cy="915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64418-4875-2C4F-ABB9-DDCBE84831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" r="6953" b="10158"/>
          <a:stretch/>
        </p:blipFill>
        <p:spPr>
          <a:xfrm>
            <a:off x="1710267" y="2312968"/>
            <a:ext cx="7010400" cy="1621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49234C-3B17-B04A-81C2-A52AB9933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267" y="3901092"/>
            <a:ext cx="7010400" cy="1633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807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1CEF2-7E21-0742-BFBD-A16555288F16}"/>
              </a:ext>
            </a:extLst>
          </p:cNvPr>
          <p:cNvSpPr txBox="1"/>
          <p:nvPr/>
        </p:nvSpPr>
        <p:spPr>
          <a:xfrm>
            <a:off x="1159934" y="805759"/>
            <a:ext cx="65023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070C0"/>
                </a:solidFill>
                <a:latin typeface="Corbel" panose="020B0503020204020204" pitchFamily="34" charset="0"/>
              </a:rPr>
              <a:t>Anything you perform analysis upon.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3CF255-8FBB-3A4E-B6A0-330112E65BF7}"/>
              </a:ext>
            </a:extLst>
          </p:cNvPr>
          <p:cNvSpPr/>
          <p:nvPr/>
        </p:nvSpPr>
        <p:spPr>
          <a:xfrm>
            <a:off x="5998927" y="2518946"/>
            <a:ext cx="1768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Kristin </a:t>
            </a:r>
            <a:r>
              <a:rPr lang="en-US" sz="1600" dirty="0" err="1">
                <a:latin typeface="Corbel" panose="020B0503020204020204" pitchFamily="34" charset="0"/>
              </a:rPr>
              <a:t>Briney</a:t>
            </a:r>
            <a:r>
              <a:rPr lang="en-US" sz="1600" dirty="0">
                <a:latin typeface="Corbel" panose="020B0503020204020204" pitchFamily="34" charset="0"/>
              </a:rPr>
              <a:t>,  p.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91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497</Words>
  <Application>Microsoft Macintosh PowerPoint</Application>
  <PresentationFormat>On-screen Show (16:10)</PresentationFormat>
  <Paragraphs>78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Corbel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Uniform Administrative Requirements, Cost Principles, and Audit Requirements for Federal Awards § 200.315(3)(e)(3)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Bruna, Emilio M.</dc:creator>
  <cp:lastModifiedBy>Bruna, Emilio M.</cp:lastModifiedBy>
  <cp:revision>30</cp:revision>
  <dcterms:created xsi:type="dcterms:W3CDTF">2019-01-07T04:33:04Z</dcterms:created>
  <dcterms:modified xsi:type="dcterms:W3CDTF">2021-01-15T04:20:47Z</dcterms:modified>
</cp:coreProperties>
</file>